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431" r:id="rId111"/>
    <p:sldId id="432" r:id="rId112"/>
  </p:sldIdLst>
  <p:sldSz cx="12192000" cy="6858000"/>
  <p:notesSz cx="6858000" cy="9144000"/>
  <p:embeddedFontLst>
    <p:embeddedFont>
      <p:font typeface="Algerian" panose="04020705040A02060702" pitchFamily="82" charset="0"/>
      <p:regular r:id="rId114"/>
    </p:embeddedFont>
    <p:embeddedFont>
      <p:font typeface="Archivo Narrow" panose="020B0604020202020204" charset="0"/>
      <p:regular r:id="rId115"/>
      <p:bold r:id="rId116"/>
      <p:italic r:id="rId117"/>
      <p:boldItalic r:id="rId118"/>
    </p:embeddedFont>
    <p:embeddedFont>
      <p:font typeface="Calibri" panose="020F0502020204030204" pitchFamily="34" charset="0"/>
      <p:regular r:id="rId119"/>
      <p:bold r:id="rId120"/>
      <p:italic r:id="rId121"/>
      <p:boldItalic r:id="rId122"/>
    </p:embeddedFont>
    <p:embeddedFont>
      <p:font typeface="Consolas" panose="020B0609020204030204" pitchFamily="49" charset="0"/>
      <p:regular r:id="rId123"/>
      <p:bold r:id="rId124"/>
      <p:italic r:id="rId125"/>
      <p:boldItalic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96" roundtripDataSignature="AMtx7mht5QiKweaLmRtS+gciJCaIeHZ9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0537F6-3F67-4DEC-988A-34F9E94C20A4}">
  <a:tblStyle styleId="{360537F6-3F67-4DEC-988A-34F9E94C20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3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96" Type="http://customschemas.google.com/relationships/presentationmetadata" Target="metadata"/><Relationship Id="rId200" Type="http://schemas.openxmlformats.org/officeDocument/2006/relationships/tableStyles" Target="tableStyle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font" Target="fonts/font10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97" Type="http://schemas.openxmlformats.org/officeDocument/2006/relationships/presProps" Target="presProps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font" Target="fonts/font11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98" Type="http://schemas.openxmlformats.org/officeDocument/2006/relationships/viewProps" Target="view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font" Target="fonts/font2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8" name="Google Shape;2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7" name="Google Shape;1077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4" name="Google Shape;1084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1" name="Google Shape;1091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8" name="Google Shape;1098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5" name="Google Shape;1105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1" name="Google Shape;1111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7" name="Google Shape;1117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3" name="Google Shape;1123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5" name="Google Shape;1615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1" name="Google Shape;1631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" name="Google Shape;3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7" name="Google Shape;37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7" name="Google Shape;3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4" name="Google Shape;4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1" name="Google Shape;4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1" name="Google Shape;4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9" name="Google Shape;4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7" name="Google Shape;4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4" name="Google Shape;4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2" name="Google Shape;46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2" name="Google Shape;4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6" name="Google Shape;49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5" name="Google Shape;50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4" name="Google Shape;5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1" name="Google Shape;52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4" name="Google Shape;53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3" name="Google Shape;5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1" name="Google Shape;56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8" name="Google Shape;56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6" name="Google Shape;57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3" name="Google Shape;58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0" name="Google Shape;59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8" name="Google Shape;59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7" name="Google Shape;60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6" name="Google Shape;61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1" name="Google Shape;63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7" name="Google Shape;63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3" name="Google Shape;64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9" name="Google Shape;64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6" name="Google Shape;65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3" name="Google Shape;66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9" name="Google Shape;66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5" name="Google Shape;67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1" name="Google Shape;681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8" name="Google Shape;688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4" name="Google Shape;694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1" name="Google Shape;701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8" name="Google Shape;708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1bd6eff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4" name="Google Shape;714;g71bd6eff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0" name="Google Shape;7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8" name="Google Shape;7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4" name="Google Shape;7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3" name="Google Shape;7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6" name="Google Shape;786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2" name="Google Shape;792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9" name="Google Shape;799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6" name="Google Shape;806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3" name="Google Shape;813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1" name="Google Shape;821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8" name="Google Shape;828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7" name="Google Shape;837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6" name="Google Shape;846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5" name="Google Shape;855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4" name="Google Shape;864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1" name="Google Shape;871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1" name="Google Shape;881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9" name="Google Shape;889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8" name="Google Shape;898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7" name="Google Shape;907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6" name="Google Shape;916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5" name="Google Shape;925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4" name="Google Shape;934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3" name="Google Shape;943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2" name="Google Shape;952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9" name="Google Shape;959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8" name="Google Shape;968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5" name="Google Shape;975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4" name="Google Shape;984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1" name="Google Shape;991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8" name="Google Shape;998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7" name="Google Shape;1007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6" name="Google Shape;1016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3" name="Google Shape;1023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2" name="Google Shape;1032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1" name="Google Shape;1041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0" name="Google Shape;1050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9" name="Google Shape;1059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8" name="Google Shape;1068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1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p1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1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1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1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1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3" name="Google Shape;183;p1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5" name="Google Shape;185;p1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1" name="Google Shape;201;p1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2" name="Google Shape;202;p1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1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1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1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0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8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1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1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1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5.png"/><Relationship Id="rId4" Type="http://schemas.openxmlformats.org/officeDocument/2006/relationships/hyperlink" Target="https://youtu.be/UF8uR6Z6KLc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4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8.png"/><Relationship Id="rId4" Type="http://schemas.openxmlformats.org/officeDocument/2006/relationships/image" Target="../media/image117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Karen.cuervo@usantoto.edu.co" TargetMode="External"/><Relationship Id="rId4" Type="http://schemas.openxmlformats.org/officeDocument/2006/relationships/hyperlink" Target="mailto:Luis.castellanosg@usantoto.edu.c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7.png"/><Relationship Id="rId4" Type="http://schemas.openxmlformats.org/officeDocument/2006/relationships/hyperlink" Target="https://youtu.be/dU1xS07N-F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hyperlink" Target="https://codegym.cc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/>
          <p:nvPr/>
        </p:nvSpPr>
        <p:spPr>
          <a:xfrm>
            <a:off x="1557925" y="503997"/>
            <a:ext cx="87129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Introduction to CodeGym / Introducción a CodeGym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5118" y="2098696"/>
            <a:ext cx="8081764" cy="353539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72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72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9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9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1" name="Google Shape;1081;p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197" y="2064128"/>
            <a:ext cx="9596088" cy="383843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73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173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10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10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8" name="Google Shape;1088;p1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197" y="2006943"/>
            <a:ext cx="10210800" cy="42576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74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174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11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11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5" name="Google Shape;1095;p1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4474" y="1865435"/>
            <a:ext cx="8235534" cy="485188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75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175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12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12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2" name="Google Shape;1102;p17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5695" y="1806786"/>
            <a:ext cx="8372108" cy="492698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76"/>
          <p:cNvSpPr/>
          <p:nvPr/>
        </p:nvSpPr>
        <p:spPr>
          <a:xfrm>
            <a:off x="3329421" y="320842"/>
            <a:ext cx="603864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s-CO" sz="66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sz="6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8" name="Google Shape;1108;p176" descr="Resultado de imagen de let's 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7491" y="1428838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77"/>
          <p:cNvSpPr txBox="1"/>
          <p:nvPr/>
        </p:nvSpPr>
        <p:spPr>
          <a:xfrm>
            <a:off x="1614197" y="475862"/>
            <a:ext cx="68486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Survey</a:t>
            </a:r>
            <a:endParaRPr sz="3200" b="1" i="0" u="none" strike="noStrike" cap="non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4" name="Google Shape;1114;p177" descr="Resultado de imagen para kaho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4640" y="1861772"/>
            <a:ext cx="6522720" cy="366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78"/>
          <p:cNvSpPr txBox="1"/>
          <p:nvPr/>
        </p:nvSpPr>
        <p:spPr>
          <a:xfrm>
            <a:off x="1614197" y="475862"/>
            <a:ext cx="68486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Clarification of doubts</a:t>
            </a:r>
            <a:endParaRPr sz="3200" b="1" i="0" u="none" strike="noStrike" cap="non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0" name="Google Shape;1120;p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905" y="1398868"/>
            <a:ext cx="4876190" cy="487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79"/>
          <p:cNvSpPr/>
          <p:nvPr/>
        </p:nvSpPr>
        <p:spPr>
          <a:xfrm>
            <a:off x="3329421" y="320842"/>
            <a:ext cx="6038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s-CO" sz="66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To practice!</a:t>
            </a:r>
            <a:endParaRPr sz="6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" name="Google Shape;1126;p179" descr="Resultado de imagen de let's 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7491" y="1428838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" name="Google Shape;1617;p180"/>
          <p:cNvPicPr preferRelativeResize="0"/>
          <p:nvPr/>
        </p:nvPicPr>
        <p:blipFill rotWithShape="1">
          <a:blip r:embed="rId3">
            <a:alphaModFix/>
          </a:blip>
          <a:srcRect l="12304" t="8354" r="13292" b="16255"/>
          <a:stretch/>
        </p:blipFill>
        <p:spPr>
          <a:xfrm>
            <a:off x="9541933" y="4146997"/>
            <a:ext cx="2650067" cy="2685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80" descr="Resultado de imagen para escalones carto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5917" y="62605"/>
            <a:ext cx="7039377" cy="665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180"/>
          <p:cNvSpPr txBox="1"/>
          <p:nvPr/>
        </p:nvSpPr>
        <p:spPr>
          <a:xfrm>
            <a:off x="3332373" y="5179828"/>
            <a:ext cx="31534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Conceptos básicos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180"/>
          <p:cNvSpPr txBox="1"/>
          <p:nvPr/>
        </p:nvSpPr>
        <p:spPr>
          <a:xfrm>
            <a:off x="4332895" y="3253363"/>
            <a:ext cx="11705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Ciclos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80"/>
          <p:cNvSpPr txBox="1"/>
          <p:nvPr/>
        </p:nvSpPr>
        <p:spPr>
          <a:xfrm>
            <a:off x="4243647" y="4134448"/>
            <a:ext cx="1298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Métodos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180"/>
          <p:cNvSpPr txBox="1"/>
          <p:nvPr/>
        </p:nvSpPr>
        <p:spPr>
          <a:xfrm>
            <a:off x="4233260" y="2474428"/>
            <a:ext cx="13516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Arreglos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180"/>
          <p:cNvSpPr txBox="1"/>
          <p:nvPr/>
        </p:nvSpPr>
        <p:spPr>
          <a:xfrm>
            <a:off x="4319822" y="1879763"/>
            <a:ext cx="11785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vectores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80"/>
          <p:cNvSpPr txBox="1"/>
          <p:nvPr/>
        </p:nvSpPr>
        <p:spPr>
          <a:xfrm>
            <a:off x="4388751" y="1466202"/>
            <a:ext cx="10406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matrices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80"/>
          <p:cNvSpPr txBox="1"/>
          <p:nvPr/>
        </p:nvSpPr>
        <p:spPr>
          <a:xfrm>
            <a:off x="4299785" y="1101961"/>
            <a:ext cx="12186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CO" sz="1200" b="0" i="0" u="none" strike="noStrike" cap="non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persistencia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180"/>
          <p:cNvSpPr txBox="1"/>
          <p:nvPr/>
        </p:nvSpPr>
        <p:spPr>
          <a:xfrm>
            <a:off x="4646033" y="773299"/>
            <a:ext cx="52610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1100" b="0" i="0" u="none" strike="noStrike" cap="non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crud</a:t>
            </a:r>
            <a:endParaRPr sz="1100" b="0" i="0" u="none" strike="noStrike" cap="none">
              <a:solidFill>
                <a:srgbClr val="00000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627" name="Google Shape;1627;p180"/>
          <p:cNvSpPr txBox="1"/>
          <p:nvPr/>
        </p:nvSpPr>
        <p:spPr>
          <a:xfrm>
            <a:off x="4471306" y="523831"/>
            <a:ext cx="8755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-CO" sz="1050" b="0" i="0" u="none" strike="noStrike" cap="non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Google Shape;1628;p180" descr="Resultado de imagen para runner winner carto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8814" y="1129650"/>
            <a:ext cx="2743200" cy="423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"/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Game Rules(work guide)</a:t>
            </a:r>
            <a:endParaRPr sz="3200" b="1" i="0" u="none" strike="noStrike" cap="non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2213" y="2589534"/>
            <a:ext cx="2006993" cy="200699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8"/>
          <p:cNvSpPr/>
          <p:nvPr/>
        </p:nvSpPr>
        <p:spPr>
          <a:xfrm>
            <a:off x="1614197" y="1448934"/>
            <a:ext cx="871296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Weekly guide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Guía semanal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8"/>
          <p:cNvSpPr txBox="1"/>
          <p:nvPr/>
        </p:nvSpPr>
        <p:spPr>
          <a:xfrm>
            <a:off x="1343952" y="4619089"/>
            <a:ext cx="232351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Gamified platform work / 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8018" y="2589535"/>
            <a:ext cx="2006993" cy="200699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1" name="Google Shape;301;p8"/>
          <p:cNvSpPr txBox="1"/>
          <p:nvPr/>
        </p:nvSpPr>
        <p:spPr>
          <a:xfrm>
            <a:off x="4139757" y="4612017"/>
            <a:ext cx="232351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Survey, clarification of doubts and practical exercises proposed / 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Sondeo, aclaración de dudas y Ejercicios prácticos propuestos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8"/>
          <p:cNvSpPr/>
          <p:nvPr/>
        </p:nvSpPr>
        <p:spPr>
          <a:xfrm>
            <a:off x="3654188" y="3466420"/>
            <a:ext cx="468437" cy="2532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6471242" y="3466420"/>
            <a:ext cx="468437" cy="2532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8"/>
          <p:cNvSpPr/>
          <p:nvPr/>
        </p:nvSpPr>
        <p:spPr>
          <a:xfrm>
            <a:off x="9204802" y="3466420"/>
            <a:ext cx="468437" cy="2532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44551" y="2589533"/>
            <a:ext cx="2006993" cy="200699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6" name="Google Shape;306;p8"/>
          <p:cNvSpPr txBox="1"/>
          <p:nvPr/>
        </p:nvSpPr>
        <p:spPr>
          <a:xfrm>
            <a:off x="1688549" y="2114209"/>
            <a:ext cx="16343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Día 1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4484354" y="2114208"/>
            <a:ext cx="16343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Día 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8"/>
          <p:cNvSpPr txBox="1"/>
          <p:nvPr/>
        </p:nvSpPr>
        <p:spPr>
          <a:xfrm>
            <a:off x="7223068" y="2114208"/>
            <a:ext cx="16343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Día 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8"/>
          <p:cNvSpPr txBox="1"/>
          <p:nvPr/>
        </p:nvSpPr>
        <p:spPr>
          <a:xfrm>
            <a:off x="10030887" y="2114209"/>
            <a:ext cx="16343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Día 4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8746" y="2605022"/>
            <a:ext cx="2006993" cy="200699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1" name="Google Shape;311;p8"/>
          <p:cNvSpPr txBox="1"/>
          <p:nvPr/>
        </p:nvSpPr>
        <p:spPr>
          <a:xfrm>
            <a:off x="6890485" y="4673570"/>
            <a:ext cx="232351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Gamified platform work / 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8"/>
          <p:cNvSpPr txBox="1"/>
          <p:nvPr/>
        </p:nvSpPr>
        <p:spPr>
          <a:xfrm>
            <a:off x="9686289" y="4596526"/>
            <a:ext cx="232351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Survey, clarification of doubts and practical exercises proposed / 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Sondeo, aclaración de dudas y Ejercicios prácticos propuestos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"/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Game Rules(work guide)</a:t>
            </a:r>
            <a:endParaRPr sz="3200" b="1" i="0" u="none" strike="noStrike" cap="non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2213" y="2821548"/>
            <a:ext cx="2006993" cy="200699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9" name="Google Shape;319;p9"/>
          <p:cNvSpPr/>
          <p:nvPr/>
        </p:nvSpPr>
        <p:spPr>
          <a:xfrm>
            <a:off x="1614197" y="1448934"/>
            <a:ext cx="871296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 1 and Day 3: Gamified platform work/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9"/>
          <p:cNvSpPr txBox="1"/>
          <p:nvPr/>
        </p:nvSpPr>
        <p:spPr>
          <a:xfrm>
            <a:off x="1343952" y="4851103"/>
            <a:ext cx="2323514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Interacción del estudiante con CodeGym / 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Student interaction with CodeGym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41056" y="2821547"/>
            <a:ext cx="2006994" cy="200699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2" name="Google Shape;322;p9"/>
          <p:cNvSpPr/>
          <p:nvPr/>
        </p:nvSpPr>
        <p:spPr>
          <a:xfrm>
            <a:off x="7516912" y="3698434"/>
            <a:ext cx="710725" cy="2532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9"/>
          <p:cNvSpPr txBox="1"/>
          <p:nvPr/>
        </p:nvSpPr>
        <p:spPr>
          <a:xfrm>
            <a:off x="8682796" y="4844030"/>
            <a:ext cx="23235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Documentación / 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Workbook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75944" y="2821549"/>
            <a:ext cx="2006993" cy="200699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5" name="Google Shape;325;p9"/>
          <p:cNvSpPr txBox="1"/>
          <p:nvPr/>
        </p:nvSpPr>
        <p:spPr>
          <a:xfrm>
            <a:off x="4917683" y="4844031"/>
            <a:ext cx="232351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Retroalimentación / 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Feedback for each lesson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9"/>
          <p:cNvSpPr/>
          <p:nvPr/>
        </p:nvSpPr>
        <p:spPr>
          <a:xfrm>
            <a:off x="3913497" y="3698434"/>
            <a:ext cx="710725" cy="2532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Game Rules(work guide)</a:t>
            </a:r>
            <a:endParaRPr sz="3200" b="1" i="0" u="none" strike="noStrike" cap="non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3586" y="3462067"/>
            <a:ext cx="1261708" cy="12617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3" name="Google Shape;333;p10"/>
          <p:cNvSpPr txBox="1"/>
          <p:nvPr/>
        </p:nvSpPr>
        <p:spPr>
          <a:xfrm>
            <a:off x="945567" y="4723775"/>
            <a:ext cx="232351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Documentation (Workbook)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Documentacion (Libro de trabajo)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0"/>
          <p:cNvSpPr/>
          <p:nvPr/>
        </p:nvSpPr>
        <p:spPr>
          <a:xfrm>
            <a:off x="2827604" y="1589160"/>
            <a:ext cx="471493" cy="5107062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0"/>
          <p:cNvPicPr preferRelativeResize="0"/>
          <p:nvPr/>
        </p:nvPicPr>
        <p:blipFill rotWithShape="1">
          <a:blip r:embed="rId5">
            <a:alphaModFix/>
          </a:blip>
          <a:srcRect r="29855"/>
          <a:stretch/>
        </p:blipFill>
        <p:spPr>
          <a:xfrm>
            <a:off x="3443975" y="1994742"/>
            <a:ext cx="3695700" cy="24590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36" name="Google Shape;336;p10"/>
          <p:cNvCxnSpPr/>
          <p:nvPr/>
        </p:nvCxnSpPr>
        <p:spPr>
          <a:xfrm>
            <a:off x="5430549" y="3663895"/>
            <a:ext cx="150524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337" name="Google Shape;337;p10"/>
          <p:cNvCxnSpPr/>
          <p:nvPr/>
        </p:nvCxnSpPr>
        <p:spPr>
          <a:xfrm>
            <a:off x="3443975" y="3257347"/>
            <a:ext cx="0" cy="106773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338" name="Google Shape;338;p10"/>
          <p:cNvCxnSpPr/>
          <p:nvPr/>
        </p:nvCxnSpPr>
        <p:spPr>
          <a:xfrm>
            <a:off x="3443974" y="4325077"/>
            <a:ext cx="1198784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pic>
        <p:nvPicPr>
          <p:cNvPr id="339" name="Google Shape;339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69694" y="1994742"/>
            <a:ext cx="3659696" cy="249643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40" name="Google Shape;340;p10"/>
          <p:cNvCxnSpPr/>
          <p:nvPr/>
        </p:nvCxnSpPr>
        <p:spPr>
          <a:xfrm>
            <a:off x="7849827" y="3249978"/>
            <a:ext cx="0" cy="106773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341" name="Google Shape;341;p10"/>
          <p:cNvCxnSpPr/>
          <p:nvPr/>
        </p:nvCxnSpPr>
        <p:spPr>
          <a:xfrm>
            <a:off x="7849826" y="4317708"/>
            <a:ext cx="771075" cy="7369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342" name="Google Shape;342;p10"/>
          <p:cNvCxnSpPr/>
          <p:nvPr/>
        </p:nvCxnSpPr>
        <p:spPr>
          <a:xfrm>
            <a:off x="8904979" y="4446448"/>
            <a:ext cx="2080299" cy="7369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343" name="Google Shape;343;p10"/>
          <p:cNvCxnSpPr/>
          <p:nvPr/>
        </p:nvCxnSpPr>
        <p:spPr>
          <a:xfrm>
            <a:off x="8900260" y="3393562"/>
            <a:ext cx="0" cy="106773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344" name="Google Shape;344;p10"/>
          <p:cNvCxnSpPr/>
          <p:nvPr/>
        </p:nvCxnSpPr>
        <p:spPr>
          <a:xfrm>
            <a:off x="10985278" y="3393525"/>
            <a:ext cx="0" cy="106773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345" name="Google Shape;345;p10"/>
          <p:cNvSpPr/>
          <p:nvPr/>
        </p:nvSpPr>
        <p:spPr>
          <a:xfrm>
            <a:off x="6596158" y="2943429"/>
            <a:ext cx="156754" cy="14368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25400" cap="flat" cmpd="sng">
            <a:solidFill>
              <a:srgbClr val="AC5B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0"/>
          <p:cNvSpPr/>
          <p:nvPr/>
        </p:nvSpPr>
        <p:spPr>
          <a:xfrm>
            <a:off x="3391723" y="3080592"/>
            <a:ext cx="156754" cy="14368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25400" cap="flat" cmpd="sng">
            <a:solidFill>
              <a:srgbClr val="AC5B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0"/>
          <p:cNvSpPr/>
          <p:nvPr/>
        </p:nvSpPr>
        <p:spPr>
          <a:xfrm>
            <a:off x="7751000" y="3104477"/>
            <a:ext cx="156754" cy="14368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25400" cap="flat" cmpd="sng">
            <a:solidFill>
              <a:srgbClr val="AC5B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0"/>
          <p:cNvSpPr/>
          <p:nvPr/>
        </p:nvSpPr>
        <p:spPr>
          <a:xfrm>
            <a:off x="8980394" y="3257347"/>
            <a:ext cx="156754" cy="14368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25400" cap="flat" cmpd="sng">
            <a:solidFill>
              <a:srgbClr val="AC5B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0"/>
          <p:cNvSpPr txBox="1"/>
          <p:nvPr/>
        </p:nvSpPr>
        <p:spPr>
          <a:xfrm>
            <a:off x="6935792" y="4800703"/>
            <a:ext cx="28081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N0_L0_E1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p10"/>
          <p:cNvCxnSpPr/>
          <p:nvPr/>
        </p:nvCxnSpPr>
        <p:spPr>
          <a:xfrm rot="10800000" flipH="1">
            <a:off x="6183170" y="5240741"/>
            <a:ext cx="1377690" cy="42954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351" name="Google Shape;351;p10"/>
          <p:cNvCxnSpPr/>
          <p:nvPr/>
        </p:nvCxnSpPr>
        <p:spPr>
          <a:xfrm rot="10800000" flipH="1">
            <a:off x="7907754" y="5240742"/>
            <a:ext cx="415881" cy="523172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352" name="Google Shape;352;p10"/>
          <p:cNvCxnSpPr/>
          <p:nvPr/>
        </p:nvCxnSpPr>
        <p:spPr>
          <a:xfrm rot="10800000">
            <a:off x="8892905" y="5306920"/>
            <a:ext cx="244243" cy="456994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353" name="Google Shape;353;p10"/>
          <p:cNvSpPr txBox="1"/>
          <p:nvPr/>
        </p:nvSpPr>
        <p:spPr>
          <a:xfrm>
            <a:off x="5711804" y="5624724"/>
            <a:ext cx="87262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/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Nivel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0"/>
          <p:cNvSpPr txBox="1"/>
          <p:nvPr/>
        </p:nvSpPr>
        <p:spPr>
          <a:xfrm>
            <a:off x="7338484" y="5707642"/>
            <a:ext cx="89687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Lesson / 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Lección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0"/>
          <p:cNvSpPr txBox="1"/>
          <p:nvPr/>
        </p:nvSpPr>
        <p:spPr>
          <a:xfrm>
            <a:off x="8804633" y="5707642"/>
            <a:ext cx="10626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 / </a:t>
            </a:r>
            <a:r>
              <a:rPr lang="es-CO" sz="18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jercicio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0"/>
          <p:cNvSpPr/>
          <p:nvPr/>
        </p:nvSpPr>
        <p:spPr>
          <a:xfrm>
            <a:off x="4736599" y="4765114"/>
            <a:ext cx="24673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Name of the exercises </a:t>
            </a:r>
            <a:r>
              <a:rPr lang="es-CO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Nombre de los ejercicios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"/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Game Rules(work guide)</a:t>
            </a:r>
            <a:endParaRPr sz="3200" b="1" i="0" u="none" strike="noStrike" cap="non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1614197" y="1244211"/>
            <a:ext cx="871296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you finish each level (weekly)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Cuando finalices cada nivel (semanalmente).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4211" y="2538746"/>
            <a:ext cx="3629861" cy="292457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4" name="Google Shape;36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0164" y="2538746"/>
            <a:ext cx="3656974" cy="292457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"/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Game Rules(work guide)</a:t>
            </a:r>
            <a:endParaRPr sz="3200" b="1" i="0" u="none" strike="noStrike" cap="non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1614197" y="1448934"/>
            <a:ext cx="95769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Day 2 and Day 4: Survey, clarification of doubts and practical exercises proposed /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Sondeo, aclaración de dudas y ejercicios prácticos propuestos.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 txBox="1"/>
          <p:nvPr/>
        </p:nvSpPr>
        <p:spPr>
          <a:xfrm>
            <a:off x="1718455" y="5406442"/>
            <a:ext cx="43775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has no note, It’s to clarify doubts / 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Esto no tiene nota, es para aclarar dudas o falencias.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 txBox="1"/>
          <p:nvPr/>
        </p:nvSpPr>
        <p:spPr>
          <a:xfrm>
            <a:off x="7425505" y="5712641"/>
            <a:ext cx="232351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practice! / </a:t>
            </a:r>
            <a:r>
              <a:rPr lang="es-CO" sz="1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 practicar!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12" descr="Resultado de imagen para kaho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8455" y="2656077"/>
            <a:ext cx="4535985" cy="288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7808" y="2499902"/>
            <a:ext cx="3198908" cy="319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89" descr="Resultado de imagen de let's 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7492" y="1962149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89"/>
          <p:cNvSpPr/>
          <p:nvPr/>
        </p:nvSpPr>
        <p:spPr>
          <a:xfrm>
            <a:off x="3329421" y="320842"/>
            <a:ext cx="603864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s-CO" sz="66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CodeGym</a:t>
            </a:r>
            <a:endParaRPr sz="6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8570" y="1557479"/>
            <a:ext cx="8966549" cy="411998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4567" y="2314720"/>
            <a:ext cx="3438525" cy="3238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3" name="Google Shape;39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6143" y="2314720"/>
            <a:ext cx="5394142" cy="3238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4" name="Google Shape;394;p15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0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0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6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1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1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8686" y="2006943"/>
            <a:ext cx="6494628" cy="440024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/>
        </p:nvSpPr>
        <p:spPr>
          <a:xfrm>
            <a:off x="339187" y="2887723"/>
            <a:ext cx="11513625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Faculty: 	</a:t>
            </a:r>
            <a:r>
              <a:rPr lang="es-CO" sz="2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Systems engineer</a:t>
            </a:r>
            <a:endParaRPr sz="28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Course:	</a:t>
            </a:r>
            <a:r>
              <a:rPr lang="es-CO" sz="2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Introduction of Programming</a:t>
            </a:r>
            <a:endParaRPr sz="28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Topic: 	Fundamentals of software programming </a:t>
            </a:r>
            <a:r>
              <a:rPr lang="es-CO" sz="2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________________________________________________</a:t>
            </a:r>
            <a:endParaRPr sz="12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Socializer:</a:t>
            </a:r>
            <a:r>
              <a:rPr lang="es-CO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	Luis Fernando Castellanos Guarín</a:t>
            </a:r>
            <a:endParaRPr sz="2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	Karen Daniela Cuervo Cely</a:t>
            </a:r>
            <a:endParaRPr sz="2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Email:</a:t>
            </a:r>
            <a:r>
              <a:rPr lang="es-CO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		</a:t>
            </a:r>
            <a:r>
              <a:rPr lang="es-CO" sz="2400" b="0" i="0" u="sng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Luis.castellanosg@usantoto.edu.co</a:t>
            </a:r>
            <a:endParaRPr sz="2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s-CO" sz="2400" b="1" i="0" u="sng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Karen.cuervo@usantoto.edu.co</a:t>
            </a:r>
            <a:r>
              <a:rPr lang="es-CO" sz="2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Phone: </a:t>
            </a:r>
            <a:r>
              <a:rPr lang="es-CO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        	3214582098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			3105856930</a:t>
            </a:r>
            <a:endParaRPr sz="28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7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2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2592" y="2006943"/>
            <a:ext cx="6899298" cy="433836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0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2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2253" y="1911409"/>
            <a:ext cx="7419975" cy="12287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6" name="Google Shape;41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6944" y="3286961"/>
            <a:ext cx="2306868" cy="3438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89809" y="3286961"/>
            <a:ext cx="3812626" cy="33567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8" name="Google Shape;418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8432" y="3286961"/>
            <a:ext cx="2901855" cy="250344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1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3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9962" y="2006943"/>
            <a:ext cx="5172075" cy="1400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6" name="Google Shape;42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9967" y="3659960"/>
            <a:ext cx="9072065" cy="2143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2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3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4144" y="2006943"/>
            <a:ext cx="8236193" cy="317530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4" name="Google Shape;434;p22"/>
          <p:cNvSpPr txBox="1"/>
          <p:nvPr/>
        </p:nvSpPr>
        <p:spPr>
          <a:xfrm>
            <a:off x="3032078" y="5309378"/>
            <a:ext cx="612784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System.out.println();      </a:t>
            </a:r>
            <a:r>
              <a:rPr lang="es-CO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VS     </a:t>
            </a: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System.out.print();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3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4664" y="2174875"/>
            <a:ext cx="7822672" cy="338016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4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4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3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8705" y="2688610"/>
            <a:ext cx="4987061" cy="296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4"/>
          <p:cNvSpPr/>
          <p:nvPr/>
        </p:nvSpPr>
        <p:spPr>
          <a:xfrm>
            <a:off x="8911988" y="937876"/>
            <a:ext cx="2429302" cy="1288720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FFED74"/>
              </a:gs>
              <a:gs pos="35000">
                <a:srgbClr val="FFF09F"/>
              </a:gs>
              <a:gs pos="100000">
                <a:srgbClr val="FFF9D6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Recuerden llevar su bitácora al día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5180" y="2370835"/>
            <a:ext cx="4987061" cy="360271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1" name="Google Shape;451;p24"/>
          <p:cNvSpPr txBox="1"/>
          <p:nvPr/>
        </p:nvSpPr>
        <p:spPr>
          <a:xfrm>
            <a:off x="3032078" y="5973547"/>
            <a:ext cx="61278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Nombre: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N0_L3_E1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4"/>
          <p:cNvSpPr/>
          <p:nvPr/>
        </p:nvSpPr>
        <p:spPr>
          <a:xfrm>
            <a:off x="3818315" y="5973546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5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2104" y="1865549"/>
            <a:ext cx="7367791" cy="465808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4381" y="1766347"/>
            <a:ext cx="8441847" cy="216656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7" name="Google Shape;46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4381" y="4135271"/>
            <a:ext cx="8441847" cy="245931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6"/>
          <p:cNvSpPr txBox="1"/>
          <p:nvPr/>
        </p:nvSpPr>
        <p:spPr>
          <a:xfrm>
            <a:off x="1351129" y="2801761"/>
            <a:ext cx="15831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Declaración: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1351129" y="5178718"/>
            <a:ext cx="14739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Asignación: 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7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6" name="Google Shape;476;p27"/>
          <p:cNvGraphicFramePr/>
          <p:nvPr/>
        </p:nvGraphicFramePr>
        <p:xfrm>
          <a:off x="1614197" y="1872920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{360537F6-3F67-4DEC-988A-34F9E94C20A4}</a:tableStyleId>
              </a:tblPr>
              <a:tblGrid>
                <a:gridCol w="17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3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Tipo de dato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Ejemplo 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3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short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Números cortos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20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3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Int 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Números enteros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4556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5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long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Números enteros largos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4566566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3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float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Números flotantes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7.545601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17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double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Número dos veces más grande que float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7.545601533333333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3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byte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Manejo de 0 y1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001110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3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char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Carácter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‘a’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95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boolean 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Booleanos verdad o falso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False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95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String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Cadenas de caracteres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CO" sz="2400" u="none" strike="noStrike" cap="none"/>
                        <a:t>“Juan David Peña”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8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197" y="2006943"/>
            <a:ext cx="6773585" cy="281507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4" name="Google Shape;48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25994" y="2934860"/>
            <a:ext cx="4886326" cy="276144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>
            <a:off x="4898072" y="265420"/>
            <a:ext cx="350034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CO" sz="8000" b="1" i="0" u="sng" strike="noStrike" cap="none">
                <a:solidFill>
                  <a:srgbClr val="99151A"/>
                </a:solidFill>
                <a:latin typeface="Calibri"/>
                <a:ea typeface="Calibri"/>
                <a:cs typeface="Calibri"/>
                <a:sym typeface="Calibri"/>
              </a:rPr>
              <a:t>Topics</a:t>
            </a:r>
            <a:endParaRPr sz="8000" b="1" i="0" u="sng" strike="noStrike" cap="none">
              <a:solidFill>
                <a:srgbClr val="9915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1931437" y="2239348"/>
            <a:ext cx="7828384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O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CodeGym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register?   /</a:t>
            </a:r>
            <a:r>
              <a:rPr lang="es-CO" sz="18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Como me registro?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O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Rules(work guide)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O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¡Let’s play!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9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5487" y="2585598"/>
            <a:ext cx="8201025" cy="35718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2" name="Google Shape;492;p29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N0_L4_E1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9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0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0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0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N0_L4_E2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979" y="2585598"/>
            <a:ext cx="6412523" cy="365899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2" name="Google Shape;502;p30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4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34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N0_L4_E3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3536" y="2704596"/>
            <a:ext cx="5657410" cy="381973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1" name="Google Shape;511;p34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5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5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5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0485" y="2006943"/>
            <a:ext cx="6771029" cy="430176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6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6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5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36" descr="Resultado de imagen para computer  cartoon"/>
          <p:cNvPicPr preferRelativeResize="0"/>
          <p:nvPr/>
        </p:nvPicPr>
        <p:blipFill rotWithShape="1">
          <a:blip r:embed="rId4">
            <a:alphaModFix/>
          </a:blip>
          <a:srcRect b="8833"/>
          <a:stretch/>
        </p:blipFill>
        <p:spPr>
          <a:xfrm>
            <a:off x="2270934" y="2136544"/>
            <a:ext cx="2705100" cy="243131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6"/>
          <p:cNvSpPr txBox="1"/>
          <p:nvPr/>
        </p:nvSpPr>
        <p:spPr>
          <a:xfrm>
            <a:off x="1614197" y="4567862"/>
            <a:ext cx="479821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01101000 01101111 01101100 01100001 00100000 01100010 01110101 01100101 01101110 01101111 01110011 00100000 01100100 11000011 10101101 01100001 01110011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Google Shape;527;p36"/>
          <p:cNvCxnSpPr/>
          <p:nvPr/>
        </p:nvCxnSpPr>
        <p:spPr>
          <a:xfrm>
            <a:off x="4976034" y="1886208"/>
            <a:ext cx="2286000" cy="415898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528" name="Google Shape;528;p36"/>
          <p:cNvCxnSpPr/>
          <p:nvPr/>
        </p:nvCxnSpPr>
        <p:spPr>
          <a:xfrm>
            <a:off x="5157498" y="1974132"/>
            <a:ext cx="2104537" cy="3859823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4509"/>
              </a:srgbClr>
            </a:outerShdw>
          </a:effectLst>
        </p:spPr>
      </p:cxnSp>
      <p:pic>
        <p:nvPicPr>
          <p:cNvPr id="529" name="Google Shape;529;p36" descr="Resultado de imagen para people greeting carto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69144" y="1764582"/>
            <a:ext cx="3009656" cy="280328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6"/>
          <p:cNvSpPr txBox="1"/>
          <p:nvPr/>
        </p:nvSpPr>
        <p:spPr>
          <a:xfrm>
            <a:off x="7645721" y="5025061"/>
            <a:ext cx="19543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“hola buenos días”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6"/>
          <p:cNvSpPr/>
          <p:nvPr/>
        </p:nvSpPr>
        <p:spPr>
          <a:xfrm>
            <a:off x="2647293" y="6172508"/>
            <a:ext cx="71249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las computadora solo pueden entender en binario ( 0 y 1)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7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7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5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8" name="Google Shape;538;p37"/>
          <p:cNvGrpSpPr/>
          <p:nvPr/>
        </p:nvGrpSpPr>
        <p:grpSpPr>
          <a:xfrm>
            <a:off x="3428303" y="2236923"/>
            <a:ext cx="6096000" cy="4063999"/>
            <a:chOff x="0" y="0"/>
            <a:chExt cx="6096000" cy="4063999"/>
          </a:xfrm>
        </p:grpSpPr>
        <p:sp>
          <p:nvSpPr>
            <p:cNvPr id="539" name="Google Shape;539;p37"/>
            <p:cNvSpPr/>
            <p:nvPr/>
          </p:nvSpPr>
          <p:spPr>
            <a:xfrm>
              <a:off x="2032000" y="0"/>
              <a:ext cx="2032000" cy="1354666"/>
            </a:xfrm>
            <a:prstGeom prst="trapezoid">
              <a:avLst>
                <a:gd name="adj" fmla="val 75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7"/>
            <p:cNvSpPr txBox="1"/>
            <p:nvPr/>
          </p:nvSpPr>
          <p:spPr>
            <a:xfrm>
              <a:off x="2032000" y="0"/>
              <a:ext cx="2032000" cy="135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más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cercano al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CO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lenguaje humano</a:t>
              </a:r>
              <a:endPara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1015999" y="1354666"/>
              <a:ext cx="4064000" cy="1354666"/>
            </a:xfrm>
            <a:prstGeom prst="trapezoid">
              <a:avLst>
                <a:gd name="adj" fmla="val 75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7"/>
            <p:cNvSpPr txBox="1"/>
            <p:nvPr/>
          </p:nvSpPr>
          <p:spPr>
            <a:xfrm>
              <a:off x="1727199" y="1354666"/>
              <a:ext cx="2641600" cy="135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CO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Mayor abstracción, pero manteniendo algunas características del lenguaje de bajo nivel, ejemplo: C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0" y="2709333"/>
              <a:ext cx="6096000" cy="1354666"/>
            </a:xfrm>
            <a:prstGeom prst="trapezoid">
              <a:avLst>
                <a:gd name="adj" fmla="val 75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7"/>
            <p:cNvSpPr txBox="1"/>
            <p:nvPr/>
          </p:nvSpPr>
          <p:spPr>
            <a:xfrm>
              <a:off x="1066799" y="2709333"/>
              <a:ext cx="3962400" cy="135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s-CO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Extremadamente rápidos pero muy complejos, ejemplo:  Lenguaje ensamblador</a:t>
              </a: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5" name="Google Shape;545;p37" descr="Resultado de imagen para people greeting carto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50790" y="1764582"/>
            <a:ext cx="1159495" cy="1079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37"/>
          <p:cNvCxnSpPr/>
          <p:nvPr/>
        </p:nvCxnSpPr>
        <p:spPr>
          <a:xfrm rot="10800000">
            <a:off x="10489442" y="2906114"/>
            <a:ext cx="0" cy="226347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4509"/>
              </a:srgbClr>
            </a:outerShdw>
          </a:effectLst>
        </p:spPr>
      </p:cxnSp>
      <p:pic>
        <p:nvPicPr>
          <p:cNvPr id="547" name="Google Shape;547;p37" descr="Lenguaje de bajo nive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46016" y="5064054"/>
            <a:ext cx="1286852" cy="130131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7"/>
          <p:cNvSpPr/>
          <p:nvPr/>
        </p:nvSpPr>
        <p:spPr>
          <a:xfrm>
            <a:off x="2306612" y="5464676"/>
            <a:ext cx="1459523" cy="4846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Bajo nivel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7"/>
          <p:cNvSpPr/>
          <p:nvPr/>
        </p:nvSpPr>
        <p:spPr>
          <a:xfrm>
            <a:off x="2306610" y="3946460"/>
            <a:ext cx="2453056" cy="4846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Medio nivel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7"/>
          <p:cNvSpPr/>
          <p:nvPr/>
        </p:nvSpPr>
        <p:spPr>
          <a:xfrm>
            <a:off x="2305167" y="2701255"/>
            <a:ext cx="3386483" cy="4846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 nivel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8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8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5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3106" y="2151949"/>
            <a:ext cx="5505787" cy="149591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8" name="Google Shape;558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7378" y="4035229"/>
            <a:ext cx="9229725" cy="16573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9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9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6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6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6800" y="1764582"/>
            <a:ext cx="7118399" cy="471353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0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0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6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6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1832" y="1875169"/>
            <a:ext cx="7740818" cy="2667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0674" y="4820970"/>
            <a:ext cx="7063134" cy="172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1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7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7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4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0901" y="2031418"/>
            <a:ext cx="6570198" cy="435072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1650609" y="2418439"/>
            <a:ext cx="9762979" cy="14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s-CO" sz="6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CodeGym</a:t>
            </a:r>
            <a:endParaRPr sz="6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2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8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2356" y="2006943"/>
            <a:ext cx="8122187" cy="446468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3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3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8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2528" y="3910818"/>
            <a:ext cx="7087030" cy="261101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5" name="Google Shape;59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29381" y="1704960"/>
            <a:ext cx="5965214" cy="338845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4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4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4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N0_L8_E1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3" name="Google Shape;60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1060" y="2640392"/>
            <a:ext cx="9039225" cy="29146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4" name="Google Shape;604;p44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5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5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N0_L8_E2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097" y="2585598"/>
            <a:ext cx="4620287" cy="386621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3" name="Google Shape;613;p45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6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0 -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0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6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N0_L8_E3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3722" y="2585598"/>
            <a:ext cx="5531566" cy="413900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2" name="Google Shape;622;p46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7"/>
          <p:cNvSpPr/>
          <p:nvPr/>
        </p:nvSpPr>
        <p:spPr>
          <a:xfrm>
            <a:off x="3329421" y="320842"/>
            <a:ext cx="603864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s-CO" sz="66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sz="6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47" descr="Resultado de imagen de let's 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7491" y="1428838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8"/>
          <p:cNvSpPr txBox="1"/>
          <p:nvPr/>
        </p:nvSpPr>
        <p:spPr>
          <a:xfrm>
            <a:off x="1614197" y="475862"/>
            <a:ext cx="68486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Survey</a:t>
            </a:r>
            <a:endParaRPr sz="3200" b="1" i="0" u="none" strike="noStrike" cap="non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4" name="Google Shape;634;p48" descr="Resultado de imagen para kaho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4640" y="1594485"/>
            <a:ext cx="6522720" cy="366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9"/>
          <p:cNvSpPr txBox="1"/>
          <p:nvPr/>
        </p:nvSpPr>
        <p:spPr>
          <a:xfrm>
            <a:off x="1614197" y="475862"/>
            <a:ext cx="68486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Clarification of doubts</a:t>
            </a:r>
            <a:endParaRPr sz="3200" b="1" i="0" u="none" strike="noStrike" cap="non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905" y="1398868"/>
            <a:ext cx="4876190" cy="487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/>
          <p:nvPr/>
        </p:nvSpPr>
        <p:spPr>
          <a:xfrm>
            <a:off x="3329421" y="320842"/>
            <a:ext cx="6038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s-CO" sz="66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To practice!</a:t>
            </a:r>
            <a:endParaRPr sz="6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6" name="Google Shape;646;p50" descr="Resultado de imagen de let's 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7491" y="1428838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9"/>
          <p:cNvSpPr txBox="1"/>
          <p:nvPr/>
        </p:nvSpPr>
        <p:spPr>
          <a:xfrm>
            <a:off x="1614197" y="498801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P1T29: System.out.print 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99"/>
          <p:cNvSpPr txBox="1"/>
          <p:nvPr/>
        </p:nvSpPr>
        <p:spPr>
          <a:xfrm>
            <a:off x="1354665" y="1346936"/>
            <a:ext cx="8506787" cy="553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Display an original figure on the screen, along with the name of each one in relief, using the System.out.print () command.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Mostrar en pantalla una figura original, junto con le nombre de cada uno en relieve, haciendo uso del comando System.out.print().</a:t>
            </a:r>
            <a:endParaRPr sz="32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3" name="Google Shape;653;p99" descr="Resultado de imagen para emoticones en asci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1452" y="1399735"/>
            <a:ext cx="2179164" cy="522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"/>
          <p:cNvSpPr txBox="1"/>
          <p:nvPr/>
        </p:nvSpPr>
        <p:spPr>
          <a:xfrm>
            <a:off x="1557925" y="503997"/>
            <a:ext cx="87129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Introduction to CodeGym / Introducción a CodeGym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"/>
          <p:cNvSpPr/>
          <p:nvPr/>
        </p:nvSpPr>
        <p:spPr>
          <a:xfrm>
            <a:off x="1739516" y="1570860"/>
            <a:ext cx="871296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https://codegym.cc/</a:t>
            </a:r>
            <a:r>
              <a:rPr lang="es-CO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8880" y="2559892"/>
            <a:ext cx="7254240" cy="3504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1"/>
          <p:cNvCxnSpPr/>
          <p:nvPr/>
        </p:nvCxnSpPr>
        <p:spPr>
          <a:xfrm flipH="1">
            <a:off x="8510954" y="2159581"/>
            <a:ext cx="731519" cy="47915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52" name="Google Shape;252;p1"/>
          <p:cNvSpPr txBox="1"/>
          <p:nvPr/>
        </p:nvSpPr>
        <p:spPr>
          <a:xfrm>
            <a:off x="9242473" y="1896200"/>
            <a:ext cx="22789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Empezar a aprender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"/>
          <p:cNvSpPr txBox="1"/>
          <p:nvPr/>
        </p:nvSpPr>
        <p:spPr>
          <a:xfrm>
            <a:off x="1614197" y="498801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P1T30: Identifiers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1"/>
          <p:cNvSpPr txBox="1"/>
          <p:nvPr/>
        </p:nvSpPr>
        <p:spPr>
          <a:xfrm>
            <a:off x="1354665" y="1346936"/>
            <a:ext cx="4741335" cy="553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which of the following identifiers are valid in Java.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Identifica cuál de los siguientes identificadores son válidos en Java.</a:t>
            </a:r>
            <a:endParaRPr sz="32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0" name="Google Shape;660;p51"/>
          <p:cNvGraphicFramePr/>
          <p:nvPr/>
        </p:nvGraphicFramePr>
        <p:xfrm>
          <a:off x="7075635" y="76955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{360537F6-3F67-4DEC-988A-34F9E94C20A4}</a:tableStyleId>
              </a:tblPr>
              <a:tblGrid>
                <a:gridCol w="23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strike="noStrike" cap="none"/>
                        <a:t>Identificador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strike="noStrike" cap="none"/>
                        <a:t>¿Válido? (SI/NO)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CO" sz="1400" u="none" strike="noStrike" cap="none"/>
                        <a:t>¿Por qué?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producto1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1producto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$tasa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primer-nombre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678#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Saldo___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barça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primer nombre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tallaPantalon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Precio_camisa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Tom’s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n0m8r3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%interes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_$ancho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talla.zapato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pension?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3350">
                <a:tc>
                  <a:txBody>
                    <a:bodyPr/>
                    <a:lstStyle/>
                    <a:p>
                      <a:pPr marL="45720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CO" sz="2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else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8950" marR="4895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2"/>
          <p:cNvSpPr txBox="1"/>
          <p:nvPr/>
        </p:nvSpPr>
        <p:spPr>
          <a:xfrm>
            <a:off x="1614197" y="498801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P1T31: Sum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2"/>
          <p:cNvSpPr txBox="1"/>
          <p:nvPr/>
        </p:nvSpPr>
        <p:spPr>
          <a:xfrm>
            <a:off x="1354665" y="1346936"/>
            <a:ext cx="8745938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Write a program that declares three variables with different value assignment, and adds them.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Escriba un programa que declare tres variables con asignación de valores diferentes, y los sume.</a:t>
            </a:r>
            <a:endParaRPr sz="32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3"/>
          <p:cNvSpPr txBox="1"/>
          <p:nvPr/>
        </p:nvSpPr>
        <p:spPr>
          <a:xfrm>
            <a:off x="1614197" y="498801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P1T32: Difference between dates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3"/>
          <p:cNvSpPr txBox="1"/>
          <p:nvPr/>
        </p:nvSpPr>
        <p:spPr>
          <a:xfrm>
            <a:off x="1354665" y="1346936"/>
            <a:ext cx="928051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Write a program that receives two years of birth and print your difference</a:t>
            </a:r>
            <a:r>
              <a:rPr lang="es-CO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Escriba un programa que reciba dos años de nacimiento e imprima su diferencia.</a:t>
            </a:r>
            <a:endParaRPr sz="32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4"/>
          <p:cNvSpPr txBox="1"/>
          <p:nvPr/>
        </p:nvSpPr>
        <p:spPr>
          <a:xfrm>
            <a:off x="1614197" y="498801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P1T33: Operations with variables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4"/>
          <p:cNvSpPr txBox="1"/>
          <p:nvPr/>
        </p:nvSpPr>
        <p:spPr>
          <a:xfrm>
            <a:off x="1410935" y="1373259"/>
            <a:ext cx="10265249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Write a Java program that does the following: declare two variables X and Y of type int, two variables N and M of type double and assign each one a value. Then show by screen.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Escribe un programa Java que realice lo siguiente: declarar dos variables X e Y de tipo int, dos variables N y M de tipo double y asigna a cada una un valor. A continuación, muestra por pantalla.</a:t>
            </a:r>
            <a:endParaRPr sz="28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32"/>
          <p:cNvSpPr txBox="1"/>
          <p:nvPr/>
        </p:nvSpPr>
        <p:spPr>
          <a:xfrm>
            <a:off x="1614197" y="498801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P1T33: Operations with variables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32"/>
          <p:cNvSpPr txBox="1"/>
          <p:nvPr/>
        </p:nvSpPr>
        <p:spPr>
          <a:xfrm>
            <a:off x="1410936" y="1373259"/>
            <a:ext cx="483512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 value of each variable.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sum X + 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difference X - 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product X * 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X / Y ratio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rest X% 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sum N +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difference N -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product N *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quotient N /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rest N%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sum X + 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Y / M ratio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rest Y%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Double of each variable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sum of all variables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The product of all variables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32"/>
          <p:cNvSpPr txBox="1"/>
          <p:nvPr/>
        </p:nvSpPr>
        <p:spPr>
          <a:xfrm>
            <a:off x="6599570" y="1557925"/>
            <a:ext cx="4835120" cy="495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 	</a:t>
            </a: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El valor de cada variable.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La suma X + 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La diferencia X – 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El producto X * 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El cociente X / 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El resto X % 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La suma N +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La diferencia N –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El producto N *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El cociente N /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El resto N %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La suma X + 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El cociente Y /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El resto Y % 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El doble de cada variable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La suma de todas las variables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El producto de todas las variables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33"/>
          <p:cNvSpPr txBox="1"/>
          <p:nvPr/>
        </p:nvSpPr>
        <p:spPr>
          <a:xfrm>
            <a:off x="1614197" y="498801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P1T34: The Paradise supermarket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33"/>
          <p:cNvSpPr txBox="1"/>
          <p:nvPr/>
        </p:nvSpPr>
        <p:spPr>
          <a:xfrm>
            <a:off x="1453139" y="1079648"/>
            <a:ext cx="10194910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paradise supermarket requires building a payment point application. The application declares 4 variables that correspond to the value of each of the products registered by a customer, the application must add the values of the four products and add VAT of 19%. In the invoice the customer can observe the value of the products, the value of VAT and the total to pay</a:t>
            </a: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El supermercado paraíso requiere construir una aplicación de punto de pago. La aplicación declara 4 variables que corresponden al valor de cada uno de los productos registrados por un cliente, la aplicación deberá sumar los valores de los cuatro productos y agregar el IVA de 19%. En la factura el cliente podrá observar el valor de los productos, el valor del IVA y el total a pagar.</a:t>
            </a:r>
            <a:endParaRPr sz="20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34"/>
          <p:cNvSpPr txBox="1"/>
          <p:nvPr/>
        </p:nvSpPr>
        <p:spPr>
          <a:xfrm>
            <a:off x="1453139" y="1079648"/>
            <a:ext cx="6424133" cy="581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a program to calculate the hypotenuse of a triangle, declaring the variables of the two legs.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Realice un programa para calcular la hipotenusa de un triángulo, declarando las variables de los dos catetos.</a:t>
            </a:r>
            <a:endParaRPr sz="24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7" name="Google Shape;697;p134" descr="Resultado de imagen para hipotenusa de un triangul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6773" y="2177488"/>
            <a:ext cx="389572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34"/>
          <p:cNvSpPr txBox="1"/>
          <p:nvPr/>
        </p:nvSpPr>
        <p:spPr>
          <a:xfrm>
            <a:off x="1614197" y="498801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P1T35: Hypotenuse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35"/>
          <p:cNvSpPr txBox="1"/>
          <p:nvPr/>
        </p:nvSpPr>
        <p:spPr>
          <a:xfrm>
            <a:off x="1453139" y="1079648"/>
            <a:ext cx="6424133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 a program that calculates the volume of a cylinder knowing the radius and height.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Construya un programa que calcule el volumen de un cilindro conociendo el radio y la altura.</a:t>
            </a:r>
            <a:endParaRPr sz="24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35"/>
          <p:cNvSpPr txBox="1"/>
          <p:nvPr/>
        </p:nvSpPr>
        <p:spPr>
          <a:xfrm>
            <a:off x="1614197" y="498801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P1T36: Volume of a cylinder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p135" descr="Resultado de imagen para volumen de un cilindro"/>
          <p:cNvPicPr preferRelativeResize="0"/>
          <p:nvPr/>
        </p:nvPicPr>
        <p:blipFill rotWithShape="1">
          <a:blip r:embed="rId4">
            <a:alphaModFix/>
          </a:blip>
          <a:srcRect l="27807" t="17436" r="28576" b="15741"/>
          <a:stretch/>
        </p:blipFill>
        <p:spPr>
          <a:xfrm>
            <a:off x="7999704" y="1943393"/>
            <a:ext cx="3995347" cy="3443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36"/>
          <p:cNvSpPr txBox="1"/>
          <p:nvPr/>
        </p:nvSpPr>
        <p:spPr>
          <a:xfrm>
            <a:off x="1847034" y="1022021"/>
            <a:ext cx="9209070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 an algorithm that receives a student's grades in the semester, the grades have the following weights: 1st exam 20%, 2nd exam 25%, 3rd exam 25%, 4th exam 30%. With the notes and the weighted calculate the final semester grade.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Realice un algoritmo que reciba las notas de un estudiante en el semestre, las notas tienen los siguientes ponderados: 1° examen 20%, 2° examen 25%, 3° examen 25%, 4° examen 30%. Con las notas y el ponderado calcular la nota final del semestre.</a:t>
            </a:r>
            <a:endParaRPr sz="20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36"/>
          <p:cNvSpPr txBox="1"/>
          <p:nvPr/>
        </p:nvSpPr>
        <p:spPr>
          <a:xfrm>
            <a:off x="1614197" y="498801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P1T37: Student’s grades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71bd6effad_0_0"/>
          <p:cNvSpPr txBox="1"/>
          <p:nvPr/>
        </p:nvSpPr>
        <p:spPr>
          <a:xfrm>
            <a:off x="1354675" y="1194525"/>
            <a:ext cx="10331700" cy="5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program that receives a person's name is required to perform the following operations: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Search if the last name with the letters “gomez” exists in the string.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Convert all letters to uppercase.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Replace character a with the at sign.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Cut the String from position 7 to 12 and print this substring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Se requiere un programa que reciba el nombre de una persona para realizar las siguientes operaciones: </a:t>
            </a:r>
            <a:endParaRPr sz="18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Buscar si dentro de la cadena existe el apellido que tenga las letras “gomez”.</a:t>
            </a:r>
            <a:endParaRPr sz="18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Convertir todas las letras en mayúscula.</a:t>
            </a:r>
            <a:endParaRPr sz="18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Reemplazar el carácter a por el símbolo arroba.</a:t>
            </a:r>
            <a:endParaRPr sz="18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CO" sz="18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	Cortar el String desde la posición 7 a la 12 e imprimir este substring.</a:t>
            </a:r>
            <a:endParaRPr sz="1800" b="0" i="0" u="none" strike="noStrike" cap="non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g71bd6effad_0_0"/>
          <p:cNvSpPr txBox="1"/>
          <p:nvPr/>
        </p:nvSpPr>
        <p:spPr>
          <a:xfrm>
            <a:off x="1614197" y="498801"/>
            <a:ext cx="6848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P1T40: Operations with String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"/>
          <p:cNvSpPr txBox="1"/>
          <p:nvPr/>
        </p:nvSpPr>
        <p:spPr>
          <a:xfrm>
            <a:off x="1557925" y="503997"/>
            <a:ext cx="87129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Introduction to CodeGym / Introducción a CodeGym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9420" y="1429578"/>
            <a:ext cx="5019675" cy="4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"/>
          <p:cNvSpPr txBox="1"/>
          <p:nvPr/>
        </p:nvSpPr>
        <p:spPr>
          <a:xfrm>
            <a:off x="6987833" y="5014232"/>
            <a:ext cx="227896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Institutional mail</a:t>
            </a: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Correo institucional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p2"/>
          <p:cNvCxnSpPr/>
          <p:nvPr/>
        </p:nvCxnSpPr>
        <p:spPr>
          <a:xfrm flipH="1">
            <a:off x="5292893" y="5223811"/>
            <a:ext cx="1694940" cy="429968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"/>
          <p:cNvSpPr txBox="1"/>
          <p:nvPr/>
        </p:nvSpPr>
        <p:spPr>
          <a:xfrm>
            <a:off x="1557925" y="503997"/>
            <a:ext cx="87129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Preparcial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"/>
          <p:cNvSpPr/>
          <p:nvPr/>
        </p:nvSpPr>
        <p:spPr>
          <a:xfrm>
            <a:off x="1428206" y="1277630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>
                <a:solidFill>
                  <a:srgbClr val="56565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Diseñe un software en JAVA que tenga las siguientes características: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>
                <a:solidFill>
                  <a:srgbClr val="56565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Menú</a:t>
            </a:r>
            <a:endParaRPr/>
          </a:p>
        </p:txBody>
      </p:sp>
      <p:pic>
        <p:nvPicPr>
          <p:cNvPr id="724" name="Google Shape;72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0256" y="1800850"/>
            <a:ext cx="493395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"/>
          <p:cNvSpPr/>
          <p:nvPr/>
        </p:nvSpPr>
        <p:spPr>
          <a:xfrm>
            <a:off x="1557924" y="3314861"/>
            <a:ext cx="8160841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>
                <a:solidFill>
                  <a:srgbClr val="56565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Variables  que el software debe pedir:</a:t>
            </a:r>
            <a:br>
              <a:rPr lang="es-CO" sz="1400" b="0" i="0" u="none" strike="noStrike" cap="none">
                <a:solidFill>
                  <a:srgbClr val="565656"/>
                </a:solidFill>
                <a:latin typeface="Archivo Narrow"/>
                <a:ea typeface="Archivo Narrow"/>
                <a:cs typeface="Archivo Narrow"/>
                <a:sym typeface="Archivo Narrow"/>
              </a:rPr>
            </a:br>
            <a:endParaRPr sz="1400" b="0" i="0" u="none" strike="noStrike" cap="none">
              <a:solidFill>
                <a:srgbClr val="565656"/>
              </a:solidFill>
              <a:latin typeface="Archivo Narrow"/>
              <a:ea typeface="Archivo Narrow"/>
              <a:cs typeface="Archivo Narrow"/>
              <a:sym typeface="Archivo Narrow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>
                <a:solidFill>
                  <a:srgbClr val="56565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Tos: SI (1) / NO (0)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>
                <a:solidFill>
                  <a:srgbClr val="56565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Dolor corporal:  SI (1) / NO (0)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>
                <a:solidFill>
                  <a:srgbClr val="56565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Dificultad para respirar: SI (1) / NO (0)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>
                <a:solidFill>
                  <a:srgbClr val="56565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Fiebre: # grados 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CO" sz="1400" b="0" i="0" u="none" strike="noStrike" cap="none">
                <a:solidFill>
                  <a:srgbClr val="56565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Edad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 i="0" u="none" strike="noStrike" cap="none">
                <a:solidFill>
                  <a:srgbClr val="FF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Si </a:t>
            </a:r>
            <a:r>
              <a:rPr lang="es-CO" sz="1400" b="0" i="0" u="none" strike="noStrike" cap="none">
                <a:solidFill>
                  <a:srgbClr val="56565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tiene tos seca, dolor corporal, dificultad para respirar, fiebre superior a 38 grados :  El usuario puede tener COVID19 debe mantenerse aislado  y seguir rigurosamente las indicaciones de salud.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 i="0" u="none" strike="noStrike" cap="none">
                <a:solidFill>
                  <a:srgbClr val="FF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Si</a:t>
            </a:r>
            <a:r>
              <a:rPr lang="es-CO" sz="1400" b="0" i="0" u="none" strike="noStrike" cap="none">
                <a:solidFill>
                  <a:srgbClr val="56565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además de eso  es mayor de 60 años y tiene dificultad para respirar: debe contactar de inmediato a su EPS. De lo contrario solo debe permanecer en casa 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4"/>
          <p:cNvSpPr txBox="1"/>
          <p:nvPr/>
        </p:nvSpPr>
        <p:spPr>
          <a:xfrm>
            <a:off x="1557925" y="503997"/>
            <a:ext cx="87129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Preparcial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0720" y="1181100"/>
            <a:ext cx="9083040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7353" y="1159948"/>
            <a:ext cx="20097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8"/>
          <p:cNvSpPr txBox="1"/>
          <p:nvPr/>
        </p:nvSpPr>
        <p:spPr>
          <a:xfrm>
            <a:off x="1557925" y="503997"/>
            <a:ext cx="87129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DFD vs JAVA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18"/>
          <p:cNvSpPr/>
          <p:nvPr/>
        </p:nvSpPr>
        <p:spPr>
          <a:xfrm>
            <a:off x="4463040" y="1662545"/>
            <a:ext cx="5267599" cy="2308324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000"/>
              <a:buFont typeface="Arial"/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package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usta.sistemas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public class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Main </a:t>
            </a:r>
            <a:r>
              <a:rPr lang="es-CO" sz="14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s-CO" sz="1000" b="0" i="0" u="none" strike="noStrike" cap="none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(String[] args) </a:t>
            </a: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    System.</a:t>
            </a:r>
            <a:r>
              <a:rPr lang="es-CO" sz="1000" b="0" i="1" u="none" strike="noStrike" cap="none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s-CO" sz="1000" b="0" i="0" u="none" strike="noStrike" cap="non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“Hola mundo de la programación"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 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9" name="Google Shape;739;p18"/>
          <p:cNvCxnSpPr/>
          <p:nvPr/>
        </p:nvCxnSpPr>
        <p:spPr>
          <a:xfrm>
            <a:off x="3117669" y="1602377"/>
            <a:ext cx="1463384" cy="398439"/>
          </a:xfrm>
          <a:prstGeom prst="straightConnector1">
            <a:avLst/>
          </a:prstGeom>
          <a:noFill/>
          <a:ln w="285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40" name="Google Shape;740;p18"/>
          <p:cNvCxnSpPr/>
          <p:nvPr/>
        </p:nvCxnSpPr>
        <p:spPr>
          <a:xfrm rot="10800000" flipH="1">
            <a:off x="3117669" y="3429000"/>
            <a:ext cx="1541417" cy="603070"/>
          </a:xfrm>
          <a:prstGeom prst="straightConnector1">
            <a:avLst/>
          </a:prstGeom>
          <a:noFill/>
          <a:ln w="285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1" name="Google Shape;741;p18"/>
          <p:cNvSpPr txBox="1"/>
          <p:nvPr/>
        </p:nvSpPr>
        <p:spPr>
          <a:xfrm>
            <a:off x="1557924" y="4667793"/>
            <a:ext cx="7551241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Recomendaciones: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 corchete que se abre </a:t>
            </a:r>
            <a:r>
              <a:rPr lang="es-CO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s-CO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debe cerrar  </a:t>
            </a:r>
            <a:r>
              <a:rPr lang="es-CO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s-CO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 línea de código que no finalice con un corchete debe tener un </a:t>
            </a:r>
            <a:r>
              <a:rPr lang="es-CO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8"/>
          <p:cNvSpPr/>
          <p:nvPr/>
        </p:nvSpPr>
        <p:spPr>
          <a:xfrm flipH="1">
            <a:off x="8539701" y="698325"/>
            <a:ext cx="3315694" cy="429371"/>
          </a:xfrm>
          <a:prstGeom prst="parallelogram">
            <a:avLst>
              <a:gd name="adj" fmla="val 9537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8"/>
          <p:cNvSpPr txBox="1"/>
          <p:nvPr/>
        </p:nvSpPr>
        <p:spPr>
          <a:xfrm>
            <a:off x="8889558" y="698324"/>
            <a:ext cx="288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Cuerpo del programa</a:t>
            </a:r>
            <a:endParaRPr sz="2400" b="1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4" name="Google Shape;744;p18"/>
          <p:cNvCxnSpPr/>
          <p:nvPr/>
        </p:nvCxnSpPr>
        <p:spPr>
          <a:xfrm>
            <a:off x="7898028" y="2540211"/>
            <a:ext cx="1898469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5" name="Google Shape;745;p18"/>
          <p:cNvCxnSpPr/>
          <p:nvPr/>
        </p:nvCxnSpPr>
        <p:spPr>
          <a:xfrm>
            <a:off x="9813914" y="2522794"/>
            <a:ext cx="0" cy="77506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6" name="Google Shape;746;p18"/>
          <p:cNvCxnSpPr/>
          <p:nvPr/>
        </p:nvCxnSpPr>
        <p:spPr>
          <a:xfrm rot="10800000">
            <a:off x="5189664" y="3297857"/>
            <a:ext cx="4641668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7" name="Google Shape;747;p18"/>
          <p:cNvCxnSpPr/>
          <p:nvPr/>
        </p:nvCxnSpPr>
        <p:spPr>
          <a:xfrm>
            <a:off x="6178085" y="2167920"/>
            <a:ext cx="3862252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8" name="Google Shape;748;p18"/>
          <p:cNvCxnSpPr/>
          <p:nvPr/>
        </p:nvCxnSpPr>
        <p:spPr>
          <a:xfrm>
            <a:off x="10040337" y="2183159"/>
            <a:ext cx="0" cy="1334589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49" name="Google Shape;749;p18"/>
          <p:cNvCxnSpPr/>
          <p:nvPr/>
        </p:nvCxnSpPr>
        <p:spPr>
          <a:xfrm rot="10800000">
            <a:off x="4976304" y="3517748"/>
            <a:ext cx="5064033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50" name="Google Shape;750;p18"/>
          <p:cNvCxnSpPr/>
          <p:nvPr/>
        </p:nvCxnSpPr>
        <p:spPr>
          <a:xfrm>
            <a:off x="3509350" y="2865120"/>
            <a:ext cx="1935106" cy="12549"/>
          </a:xfrm>
          <a:prstGeom prst="straightConnector1">
            <a:avLst/>
          </a:prstGeom>
          <a:noFill/>
          <a:ln w="285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9"/>
          <p:cNvSpPr txBox="1"/>
          <p:nvPr/>
        </p:nvSpPr>
        <p:spPr>
          <a:xfrm>
            <a:off x="1557926" y="503997"/>
            <a:ext cx="68458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DFD vs JAVA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9"/>
          <p:cNvSpPr/>
          <p:nvPr/>
        </p:nvSpPr>
        <p:spPr>
          <a:xfrm>
            <a:off x="4972593" y="1566951"/>
            <a:ext cx="7038975" cy="3724096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package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usta.sistemas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import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java.util.Scanner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s-CO" sz="1000" b="0" i="0" u="none" strike="noStrike" cap="none">
                <a:solidFill>
                  <a:srgbClr val="ACB8CA"/>
                </a:solidFill>
                <a:latin typeface="Consolas"/>
                <a:ea typeface="Consolas"/>
                <a:cs typeface="Consolas"/>
                <a:sym typeface="Consolas"/>
              </a:rPr>
              <a:t>//libreria necesaria para usar el teclado de la computadora.</a:t>
            </a:r>
            <a:endParaRPr sz="1800" b="0" i="0" u="none" strike="noStrike" cap="none">
              <a:solidFill>
                <a:srgbClr val="ACB8C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000"/>
              <a:buFont typeface="Arial"/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public class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Main </a:t>
            </a:r>
            <a:r>
              <a:rPr lang="es-CO" sz="14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s-CO" sz="1000" b="0" i="0" u="none" strike="noStrike" cap="none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(String[] args) </a:t>
            </a: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s-CO" sz="11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Scanner keyboard = </a:t>
            </a:r>
            <a:r>
              <a:rPr lang="es-CO" sz="11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s-CO" sz="11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Scanner(System.</a:t>
            </a:r>
            <a:r>
              <a:rPr lang="es-CO" sz="1100" b="0" i="1" u="none" strike="noStrike" cap="none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s-CO" sz="11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CO" sz="11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lang="es-CO" sz="1000" b="0" i="1" u="none" strike="noStrike" cap="none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s-CO" sz="1000" b="0" i="0" u="none" strike="noStrike" cap="non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"This program, calculate How old are you, input your age:"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 int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     edad = keyboard.nextInt()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 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9"/>
          <p:cNvSpPr txBox="1"/>
          <p:nvPr/>
        </p:nvSpPr>
        <p:spPr>
          <a:xfrm>
            <a:off x="4542064" y="5315984"/>
            <a:ext cx="7649936" cy="14773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Recomendaciones: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se requiere trabajar con el teclado debe importar la librería Scanner.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 variable se debe definir y tener precaución que datos se van a guardar.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19"/>
          <p:cNvPicPr preferRelativeResize="0"/>
          <p:nvPr/>
        </p:nvPicPr>
        <p:blipFill rotWithShape="1">
          <a:blip r:embed="rId4">
            <a:alphaModFix/>
          </a:blip>
          <a:srcRect l="16927" r="23803"/>
          <a:stretch/>
        </p:blipFill>
        <p:spPr>
          <a:xfrm>
            <a:off x="1194037" y="1138289"/>
            <a:ext cx="1942012" cy="4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9"/>
          <p:cNvSpPr txBox="1"/>
          <p:nvPr/>
        </p:nvSpPr>
        <p:spPr>
          <a:xfrm>
            <a:off x="3603218" y="2162728"/>
            <a:ext cx="105586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Librería necesaria para usar el teclado</a:t>
            </a:r>
            <a:endParaRPr/>
          </a:p>
        </p:txBody>
      </p:sp>
      <p:cxnSp>
        <p:nvCxnSpPr>
          <p:cNvPr id="760" name="Google Shape;760;p19"/>
          <p:cNvCxnSpPr>
            <a:stCxn id="759" idx="0"/>
          </p:cNvCxnSpPr>
          <p:nvPr/>
        </p:nvCxnSpPr>
        <p:spPr>
          <a:xfrm rot="-5400000">
            <a:off x="4640852" y="1552228"/>
            <a:ext cx="100800" cy="1120200"/>
          </a:xfrm>
          <a:prstGeom prst="bentConnector2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61" name="Google Shape;761;p19"/>
          <p:cNvCxnSpPr>
            <a:stCxn id="759" idx="2"/>
          </p:cNvCxnSpPr>
          <p:nvPr/>
        </p:nvCxnSpPr>
        <p:spPr>
          <a:xfrm rot="-5400000" flipH="1">
            <a:off x="5009552" y="2238435"/>
            <a:ext cx="164400" cy="1921200"/>
          </a:xfrm>
          <a:prstGeom prst="bentConnector2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62" name="Google Shape;762;p19"/>
          <p:cNvSpPr txBox="1"/>
          <p:nvPr/>
        </p:nvSpPr>
        <p:spPr>
          <a:xfrm>
            <a:off x="3125014" y="3738903"/>
            <a:ext cx="17877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Creamos la variable</a:t>
            </a:r>
            <a:endParaRPr/>
          </a:p>
        </p:txBody>
      </p:sp>
      <p:cxnSp>
        <p:nvCxnSpPr>
          <p:cNvPr id="763" name="Google Shape;763;p19"/>
          <p:cNvCxnSpPr>
            <a:stCxn id="762" idx="3"/>
          </p:cNvCxnSpPr>
          <p:nvPr/>
        </p:nvCxnSpPr>
        <p:spPr>
          <a:xfrm>
            <a:off x="4912720" y="3892792"/>
            <a:ext cx="1183200" cy="87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64" name="Google Shape;764;p19"/>
          <p:cNvSpPr txBox="1"/>
          <p:nvPr/>
        </p:nvSpPr>
        <p:spPr>
          <a:xfrm>
            <a:off x="2981743" y="4065705"/>
            <a:ext cx="19420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Guardamos el valor ingresado por teclado</a:t>
            </a:r>
            <a:endParaRPr/>
          </a:p>
        </p:txBody>
      </p:sp>
      <p:cxnSp>
        <p:nvCxnSpPr>
          <p:cNvPr id="765" name="Google Shape;765;p19"/>
          <p:cNvCxnSpPr>
            <a:stCxn id="764" idx="3"/>
          </p:cNvCxnSpPr>
          <p:nvPr/>
        </p:nvCxnSpPr>
        <p:spPr>
          <a:xfrm rot="10800000" flipH="1">
            <a:off x="4923755" y="4200715"/>
            <a:ext cx="1172100" cy="1266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766" name="Google Shape;766;p19"/>
          <p:cNvSpPr/>
          <p:nvPr/>
        </p:nvSpPr>
        <p:spPr>
          <a:xfrm flipH="1">
            <a:off x="8539701" y="698325"/>
            <a:ext cx="3315694" cy="429371"/>
          </a:xfrm>
          <a:prstGeom prst="parallelogram">
            <a:avLst>
              <a:gd name="adj" fmla="val 9537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9"/>
          <p:cNvSpPr txBox="1"/>
          <p:nvPr/>
        </p:nvSpPr>
        <p:spPr>
          <a:xfrm>
            <a:off x="8889558" y="698324"/>
            <a:ext cx="288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  <a:endParaRPr sz="2400" b="1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5"/>
          <p:cNvSpPr txBox="1"/>
          <p:nvPr/>
        </p:nvSpPr>
        <p:spPr>
          <a:xfrm>
            <a:off x="1557926" y="503997"/>
            <a:ext cx="68458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DFD Vs JAVA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5"/>
          <p:cNvSpPr/>
          <p:nvPr/>
        </p:nvSpPr>
        <p:spPr>
          <a:xfrm flipH="1">
            <a:off x="8539701" y="698325"/>
            <a:ext cx="3315694" cy="429371"/>
          </a:xfrm>
          <a:prstGeom prst="parallelogram">
            <a:avLst>
              <a:gd name="adj" fmla="val 9537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55"/>
          <p:cNvSpPr txBox="1"/>
          <p:nvPr/>
        </p:nvSpPr>
        <p:spPr>
          <a:xfrm>
            <a:off x="8889558" y="698324"/>
            <a:ext cx="2889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If  / else</a:t>
            </a:r>
            <a:endParaRPr sz="2400" b="1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5" name="Google Shape;77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142" y="1159948"/>
            <a:ext cx="3849109" cy="519405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5"/>
          <p:cNvSpPr/>
          <p:nvPr/>
        </p:nvSpPr>
        <p:spPr>
          <a:xfrm>
            <a:off x="5153025" y="1194911"/>
            <a:ext cx="7038975" cy="5663089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package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usta.sistemas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import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java.util.Scanner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s-CO" sz="1000" b="0" i="0" u="none" strike="noStrike" cap="none">
                <a:solidFill>
                  <a:srgbClr val="ACB8CA"/>
                </a:solidFill>
                <a:latin typeface="Consolas"/>
                <a:ea typeface="Consolas"/>
                <a:cs typeface="Consolas"/>
                <a:sym typeface="Consolas"/>
              </a:rPr>
              <a:t>//libreria necesaria para usar el teclado de la computadora.</a:t>
            </a:r>
            <a:endParaRPr sz="1800" b="0" i="0" u="none" strike="noStrike" cap="none">
              <a:solidFill>
                <a:srgbClr val="ACB8C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7832"/>
              </a:buClr>
              <a:buSzPts val="1000"/>
              <a:buFont typeface="Arial"/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public class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Main </a:t>
            </a:r>
            <a:r>
              <a:rPr lang="es-CO" sz="14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s-CO" sz="1000" b="0" i="0" u="none" strike="noStrike" cap="none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(String[] args) </a:t>
            </a: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s-CO" sz="11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Scanner keyboard = </a:t>
            </a:r>
            <a:r>
              <a:rPr lang="es-CO" sz="11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s-CO" sz="11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Scanner(System.</a:t>
            </a:r>
            <a:r>
              <a:rPr lang="es-CO" sz="1100" b="0" i="1" u="none" strike="noStrike" cap="none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s-CO" sz="11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CO" sz="11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lang="es-CO" sz="1000" b="0" i="1" u="none" strike="noStrike" cap="none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s-CO" sz="1000" b="0" i="0" u="none" strike="noStrike" cap="non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"This program, calculate How old are you, input your age:"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 int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     edad = keyboard.nextInt()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	   if 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(edad&gt;=</a:t>
            </a:r>
            <a:r>
              <a:rPr lang="es-CO" sz="1000" b="0" i="0" u="none" strike="noStrike" cap="none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18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	      System.</a:t>
            </a:r>
            <a:r>
              <a:rPr lang="es-CO" sz="1000" b="0" i="1" u="none" strike="noStrike" cap="none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s-CO" sz="1000" b="0" i="0" u="none" strike="noStrike" cap="non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"Eres adulto"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    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	      System.</a:t>
            </a:r>
            <a:r>
              <a:rPr lang="es-CO" sz="1000" b="0" i="1" u="none" strike="noStrike" cap="none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s-CO" sz="1000" b="0" i="0" u="none" strike="noStrike" cap="none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"No eres adulto"</a:t>
            </a:r>
            <a:r>
              <a:rPr lang="es-CO" sz="1000" b="0" i="0" u="none" strike="noStrike" cap="none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-CO" sz="1000" b="0" i="0" u="none" strike="noStrike" cap="none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s-CO" sz="16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 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5"/>
          <p:cNvSpPr/>
          <p:nvPr/>
        </p:nvSpPr>
        <p:spPr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p55"/>
          <p:cNvCxnSpPr/>
          <p:nvPr/>
        </p:nvCxnSpPr>
        <p:spPr>
          <a:xfrm rot="10800000" flipH="1">
            <a:off x="4876800" y="4658487"/>
            <a:ext cx="1567106" cy="14864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9" name="Google Shape;779;p55"/>
          <p:cNvCxnSpPr/>
          <p:nvPr/>
        </p:nvCxnSpPr>
        <p:spPr>
          <a:xfrm rot="10800000" flipH="1">
            <a:off x="1619794" y="5379737"/>
            <a:ext cx="4711200" cy="2460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0" name="Google Shape;780;p55"/>
          <p:cNvCxnSpPr/>
          <p:nvPr/>
        </p:nvCxnSpPr>
        <p:spPr>
          <a:xfrm rot="10800000">
            <a:off x="1619794" y="5094514"/>
            <a:ext cx="0" cy="53122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1" name="Google Shape;781;p55"/>
          <p:cNvSpPr txBox="1"/>
          <p:nvPr/>
        </p:nvSpPr>
        <p:spPr>
          <a:xfrm rot="-653413">
            <a:off x="5493480" y="4504599"/>
            <a:ext cx="3337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endParaRPr/>
          </a:p>
        </p:txBody>
      </p:sp>
      <p:sp>
        <p:nvSpPr>
          <p:cNvPr id="782" name="Google Shape;782;p55"/>
          <p:cNvSpPr txBox="1"/>
          <p:nvPr/>
        </p:nvSpPr>
        <p:spPr>
          <a:xfrm>
            <a:off x="5467411" y="5128853"/>
            <a:ext cx="4026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pic>
        <p:nvPicPr>
          <p:cNvPr id="783" name="Google Shape;783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8247">
            <a:off x="2088743" y="3712363"/>
            <a:ext cx="4218798" cy="806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37" descr="Resultado de imagen de let's 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7492" y="1456932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37"/>
          <p:cNvSpPr/>
          <p:nvPr/>
        </p:nvSpPr>
        <p:spPr>
          <a:xfrm>
            <a:off x="2572077" y="348977"/>
            <a:ext cx="755333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s-CO" sz="6600" b="1" i="0" u="none" strike="noStrike" cap="non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2° Session CodeGym</a:t>
            </a:r>
            <a:endParaRPr sz="6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38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38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0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0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6" name="Google Shape;796;p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1524" y="1866099"/>
            <a:ext cx="7148952" cy="467735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39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39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1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1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3" name="Google Shape;803;p1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9841" y="1820854"/>
            <a:ext cx="5352317" cy="474376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40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40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2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0" name="Google Shape;810;p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0564" y="1877124"/>
            <a:ext cx="9471145" cy="47749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1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41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3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7" name="Google Shape;817;p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2729" y="4297815"/>
            <a:ext cx="5314950" cy="18954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18" name="Google Shape;818;p1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2160" y="2006943"/>
            <a:ext cx="9596088" cy="193545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"/>
          <p:cNvSpPr txBox="1"/>
          <p:nvPr/>
        </p:nvSpPr>
        <p:spPr>
          <a:xfrm>
            <a:off x="1557925" y="503997"/>
            <a:ext cx="87129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Introduction to CodeGym / Introducción a CodeGym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9681" y="1716257"/>
            <a:ext cx="9097241" cy="44240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"/>
          <p:cNvCxnSpPr/>
          <p:nvPr/>
        </p:nvCxnSpPr>
        <p:spPr>
          <a:xfrm>
            <a:off x="6822831" y="2138289"/>
            <a:ext cx="1392701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42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142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3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5" name="Google Shape;825;p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8752" y="2006943"/>
            <a:ext cx="10391775" cy="46577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43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143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3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" name="Google Shape;832;p143"/>
          <p:cNvPicPr preferRelativeResize="0"/>
          <p:nvPr/>
        </p:nvPicPr>
        <p:blipFill rotWithShape="1">
          <a:blip r:embed="rId4">
            <a:alphaModFix/>
          </a:blip>
          <a:srcRect r="17488" b="40859"/>
          <a:stretch/>
        </p:blipFill>
        <p:spPr>
          <a:xfrm>
            <a:off x="2121082" y="2740197"/>
            <a:ext cx="8582317" cy="306441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3" name="Google Shape;833;p143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N1_L3_E1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43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44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144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3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44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N1_L3_E2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44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4599" y="2740197"/>
            <a:ext cx="8439150" cy="31337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45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45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3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145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N1_L3_E3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145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4599" y="2821879"/>
            <a:ext cx="8543925" cy="31432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6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46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3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46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N1_L3_E4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46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4599" y="2740197"/>
            <a:ext cx="8429625" cy="35337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47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47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p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6053" y="2240342"/>
            <a:ext cx="8283274" cy="362588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8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148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5" name="Google Shape;875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197" y="2006943"/>
            <a:ext cx="1048702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2771" y="4460092"/>
            <a:ext cx="10429875" cy="184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7" name="Google Shape;877;p148"/>
          <p:cNvCxnSpPr/>
          <p:nvPr/>
        </p:nvCxnSpPr>
        <p:spPr>
          <a:xfrm flipH="1">
            <a:off x="3474719" y="4135254"/>
            <a:ext cx="1252026" cy="108386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878" name="Google Shape;878;p148"/>
          <p:cNvSpPr txBox="1"/>
          <p:nvPr/>
        </p:nvSpPr>
        <p:spPr>
          <a:xfrm>
            <a:off x="4937760" y="3892893"/>
            <a:ext cx="22829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Assignment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4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Asignación</a:t>
            </a:r>
            <a:endParaRPr sz="1400" b="0" i="0" u="none" strike="noStrike" cap="non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9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49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5" name="Google Shape;885;p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197" y="1908469"/>
            <a:ext cx="10420350" cy="2514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86" name="Google Shape;886;p1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4197" y="4566956"/>
            <a:ext cx="10477500" cy="21050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0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50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50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N1_L4_E1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50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4599" y="2585598"/>
            <a:ext cx="7791836" cy="402435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51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51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51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N1_L4_E2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51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4" name="Google Shape;904;p1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4599" y="2623166"/>
            <a:ext cx="8486775" cy="34480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"/>
          <p:cNvSpPr txBox="1"/>
          <p:nvPr/>
        </p:nvSpPr>
        <p:spPr>
          <a:xfrm>
            <a:off x="1557925" y="503997"/>
            <a:ext cx="87129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Introduction to CodeGym / Introducción a CodeGym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7925" y="1456006"/>
            <a:ext cx="694372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6567" y="3098149"/>
            <a:ext cx="6063248" cy="355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52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152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52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N1_L4_E3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52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3" name="Google Shape;913;p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4599" y="2585598"/>
            <a:ext cx="7914103" cy="415535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3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53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153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N1_L4_E4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53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2" name="Google Shape;922;p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4599" y="2667280"/>
            <a:ext cx="8448675" cy="33242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54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54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154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N1_L4_E5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54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1" name="Google Shape;931;p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4599" y="2658515"/>
            <a:ext cx="8505825" cy="4038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5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55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55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N1_L4_E6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155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0" name="Google Shape;940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9659" y="2585598"/>
            <a:ext cx="7025164" cy="385123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56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56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4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156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N1_L4_E7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56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9637" y="2576827"/>
            <a:ext cx="7305207" cy="380531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57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57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5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6" name="Google Shape;956;p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197" y="2404476"/>
            <a:ext cx="10258425" cy="33432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58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58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5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5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58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N1_L5_E1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58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417" y="2658515"/>
            <a:ext cx="10506075" cy="4067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59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59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6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6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2" name="Google Shape;972;p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9417" y="2673374"/>
            <a:ext cx="10591800" cy="25241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0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60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6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6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160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N1_L6_E1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60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1" name="Google Shape;981;p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8450" y="2585598"/>
            <a:ext cx="6747582" cy="413164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61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61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7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7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8" name="Google Shape;988;p1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3420" y="2795954"/>
            <a:ext cx="10420350" cy="2133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"/>
          <p:cNvSpPr txBox="1"/>
          <p:nvPr/>
        </p:nvSpPr>
        <p:spPr>
          <a:xfrm>
            <a:off x="1557925" y="503997"/>
            <a:ext cx="87129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Introduction to CodeGym / Introducción a CodeGym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1306" y="1747004"/>
            <a:ext cx="8656127" cy="4126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6"/>
          <p:cNvCxnSpPr/>
          <p:nvPr/>
        </p:nvCxnSpPr>
        <p:spPr>
          <a:xfrm>
            <a:off x="3179298" y="2532185"/>
            <a:ext cx="1350499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82" name="Google Shape;282;p6"/>
          <p:cNvCxnSpPr/>
          <p:nvPr/>
        </p:nvCxnSpPr>
        <p:spPr>
          <a:xfrm>
            <a:off x="1538260" y="2110155"/>
            <a:ext cx="604911" cy="36315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cxnSp>
        <p:nvCxnSpPr>
          <p:cNvPr id="283" name="Google Shape;283;p6"/>
          <p:cNvCxnSpPr/>
          <p:nvPr/>
        </p:nvCxnSpPr>
        <p:spPr>
          <a:xfrm flipH="1">
            <a:off x="7972788" y="3179299"/>
            <a:ext cx="2047906" cy="85812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84" name="Google Shape;284;p6"/>
          <p:cNvSpPr txBox="1"/>
          <p:nvPr/>
        </p:nvSpPr>
        <p:spPr>
          <a:xfrm>
            <a:off x="10020694" y="2994653"/>
            <a:ext cx="10927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Mission /</a:t>
            </a:r>
            <a:r>
              <a:rPr lang="es-CO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Mision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"/>
          <p:cNvSpPr txBox="1"/>
          <p:nvPr/>
        </p:nvSpPr>
        <p:spPr>
          <a:xfrm>
            <a:off x="1139482" y="1747004"/>
            <a:ext cx="125202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Course / 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Curso 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62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62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7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7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5" name="Google Shape;995;p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1724" y="1690885"/>
            <a:ext cx="6868551" cy="509677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63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163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7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7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63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N1_L7_E1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163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4" name="Google Shape;1004;p1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3417" y="2821879"/>
            <a:ext cx="10448925" cy="34766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64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64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7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7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164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N1_L7_E2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64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4533" y="2585598"/>
            <a:ext cx="8455416" cy="411219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65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165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8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0" name="Google Shape;1020;p1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7246" y="2006943"/>
            <a:ext cx="7249990" cy="47582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66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66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8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66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N1_L8_E1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66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Google Shape;1029;p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9762" y="2623166"/>
            <a:ext cx="8372475" cy="3886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67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67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8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67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N1_L8_E2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67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9269" y="2821879"/>
            <a:ext cx="8458200" cy="31337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68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68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8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168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N1_L8_E3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68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7" name="Google Shape;1047;p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528" y="2585598"/>
            <a:ext cx="8353425" cy="4067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9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169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8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169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N1_L8_E4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69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6" name="Google Shape;1056;p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2519" y="2821879"/>
            <a:ext cx="8286750" cy="33242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70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170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8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170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N1_L8_E5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170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5" name="Google Shape;1065;p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0766" y="2585598"/>
            <a:ext cx="8362950" cy="39909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71"/>
          <p:cNvSpPr txBox="1"/>
          <p:nvPr/>
        </p:nvSpPr>
        <p:spPr>
          <a:xfrm>
            <a:off x="1614197" y="475862"/>
            <a:ext cx="729779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Gamified platform work </a:t>
            </a:r>
            <a:r>
              <a:rPr lang="es-CO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s-CO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Trabajo en plataforma gamificada. </a:t>
            </a:r>
            <a:endParaRPr sz="3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171"/>
          <p:cNvSpPr/>
          <p:nvPr/>
        </p:nvSpPr>
        <p:spPr>
          <a:xfrm>
            <a:off x="1614197" y="1302958"/>
            <a:ext cx="95960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1 - Lesson 8 /</a:t>
            </a:r>
            <a:r>
              <a:rPr lang="es-CO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Nivel 1 – Lección 8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71"/>
          <p:cNvSpPr txBox="1"/>
          <p:nvPr/>
        </p:nvSpPr>
        <p:spPr>
          <a:xfrm>
            <a:off x="1995486" y="2000863"/>
            <a:ext cx="39270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Excercise: </a:t>
            </a:r>
            <a:r>
              <a:rPr lang="es-CO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N1_L8_E6</a:t>
            </a:r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171"/>
          <p:cNvSpPr/>
          <p:nvPr/>
        </p:nvSpPr>
        <p:spPr>
          <a:xfrm>
            <a:off x="1553417" y="1919181"/>
            <a:ext cx="661182" cy="5847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gradFill>
            <a:gsLst>
              <a:gs pos="0">
                <a:srgbClr val="FFD300"/>
              </a:gs>
              <a:gs pos="100000">
                <a:srgbClr val="FFEF63"/>
              </a:gs>
            </a:gsLst>
            <a:lin ang="16200000" scaled="0"/>
          </a:gradFill>
          <a:ln w="9525" cap="flat" cmpd="sng">
            <a:solidFill>
              <a:srgbClr val="FFBE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4" name="Google Shape;1074;p1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0431" y="2667280"/>
            <a:ext cx="7063620" cy="401545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3568</Words>
  <Application>Microsoft Office PowerPoint</Application>
  <PresentationFormat>Panorámica</PresentationFormat>
  <Paragraphs>459</Paragraphs>
  <Slides>109</Slides>
  <Notes>109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109</vt:i4>
      </vt:variant>
    </vt:vector>
  </HeadingPairs>
  <TitlesOfParts>
    <vt:vector size="117" baseType="lpstr">
      <vt:lpstr>Arial</vt:lpstr>
      <vt:lpstr>Calibri</vt:lpstr>
      <vt:lpstr>Archivo Narrow</vt:lpstr>
      <vt:lpstr>Algerian</vt:lpstr>
      <vt:lpstr>Consolas</vt:lpstr>
      <vt:lpstr>1_Tema de Office</vt:lpstr>
      <vt:lpstr>2_Tema de Office</vt:lpstr>
      <vt:lpstr>3_Tema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MsC Luis Fernando Castellanos Guarin</dc:creator>
  <cp:lastModifiedBy>Luis Fernando Castellanos Guarin</cp:lastModifiedBy>
  <cp:revision>7</cp:revision>
  <dcterms:created xsi:type="dcterms:W3CDTF">2016-03-28T17:24:36Z</dcterms:created>
  <dcterms:modified xsi:type="dcterms:W3CDTF">2020-03-31T23:04:46Z</dcterms:modified>
</cp:coreProperties>
</file>